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67" r:id="rId4"/>
    <p:sldId id="256" r:id="rId5"/>
    <p:sldId id="257" r:id="rId6"/>
    <p:sldId id="258" r:id="rId7"/>
    <p:sldId id="260" r:id="rId8"/>
    <p:sldId id="261" r:id="rId9"/>
    <p:sldId id="262" r:id="rId10"/>
    <p:sldId id="259" r:id="rId11"/>
    <p:sldId id="272" r:id="rId12"/>
    <p:sldId id="263" r:id="rId13"/>
    <p:sldId id="264" r:id="rId14"/>
    <p:sldId id="265" r:id="rId15"/>
    <p:sldId id="269" r:id="rId16"/>
    <p:sldId id="268"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6" d="100"/>
          <a:sy n="96" d="100"/>
        </p:scale>
        <p:origin x="-96" y="-9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BEE823-AD09-4281-AD2E-23D7D5FE243A}"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1377193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BEE823-AD09-4281-AD2E-23D7D5FE243A}"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314264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C5BEE823-AD09-4281-AD2E-23D7D5FE243A}"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328260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C5BEE823-AD09-4281-AD2E-23D7D5FE243A}"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361820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EE823-AD09-4281-AD2E-23D7D5FE243A}"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226146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EE823-AD09-4281-AD2E-23D7D5FE243A}"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120601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BEE823-AD09-4281-AD2E-23D7D5FE243A}"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201784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BEE823-AD09-4281-AD2E-23D7D5FE243A}"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165792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BEE823-AD09-4281-AD2E-23D7D5FE243A}"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5589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BEE823-AD09-4281-AD2E-23D7D5FE243A}"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301299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BEE823-AD09-4281-AD2E-23D7D5FE243A}"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29698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EE823-AD09-4281-AD2E-23D7D5FE243A}"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427402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BEE823-AD09-4281-AD2E-23D7D5FE243A}"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378370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C5BEE823-AD09-4281-AD2E-23D7D5FE243A}" type="datetimeFigureOut">
              <a:rPr lang="en-US" smtClean="0"/>
              <a:t>1/24/2019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03550D24-E8BA-4DBF-8181-2CA1F48A249B}" type="slidenum">
              <a:rPr lang="en-US" smtClean="0"/>
              <a:t>‹#›</a:t>
            </a:fld>
            <a:endParaRPr lang="en-US"/>
          </a:p>
        </p:txBody>
      </p:sp>
    </p:spTree>
    <p:extLst>
      <p:ext uri="{BB962C8B-B14F-4D97-AF65-F5344CB8AC3E}">
        <p14:creationId xmlns:p14="http://schemas.microsoft.com/office/powerpoint/2010/main" val="262679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5BEE823-AD09-4281-AD2E-23D7D5FE243A}" type="datetimeFigureOut">
              <a:rPr lang="en-US" smtClean="0"/>
              <a:t>1/24/2019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3550D24-E8BA-4DBF-8181-2CA1F48A249B}" type="slidenum">
              <a:rPr lang="en-US" smtClean="0"/>
              <a:t>‹#›</a:t>
            </a:fld>
            <a:endParaRPr lang="en-US"/>
          </a:p>
        </p:txBody>
      </p:sp>
    </p:spTree>
    <p:extLst>
      <p:ext uri="{BB962C8B-B14F-4D97-AF65-F5344CB8AC3E}">
        <p14:creationId xmlns:p14="http://schemas.microsoft.com/office/powerpoint/2010/main" val="3559975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kohakuhoshi.deviantart.com/art/Tanabata-Night-Sky-Background-215138168" TargetMode="External"/><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Abstract_blue_background7.jpg" TargetMode="External"/><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support.state.co.us/" TargetMode="External"/><Relationship Id="rId2" Type="http://schemas.openxmlformats.org/officeDocument/2006/relationships/hyperlink" Target="http://www.courts.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Money_Cash.jpg" TargetMode="External"/><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iki.maemo.org/Mer" TargetMode="Externa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A59463C-B249-4A82-BF1A-CCFBF6ADCE63}"/>
              </a:ext>
            </a:extLst>
          </p:cNvPr>
          <p:cNvSpPr>
            <a:spLocks noGrp="1"/>
          </p:cNvSpPr>
          <p:nvPr>
            <p:ph type="ctrTitle"/>
          </p:nvPr>
        </p:nvSpPr>
        <p:spPr/>
        <p:txBody>
          <a:bodyPr/>
          <a:lstStyle/>
          <a:p>
            <a:r>
              <a:rPr lang="en-US" dirty="0"/>
              <a:t>Child Support Worksheets and Working with County Child Support</a:t>
            </a:r>
          </a:p>
        </p:txBody>
      </p:sp>
      <p:sp>
        <p:nvSpPr>
          <p:cNvPr id="5" name="Subtitle 4">
            <a:extLst>
              <a:ext uri="{FF2B5EF4-FFF2-40B4-BE49-F238E27FC236}">
                <a16:creationId xmlns:a16="http://schemas.microsoft.com/office/drawing/2014/main" xmlns="" id="{35335EE8-EA4E-4EAC-9BD8-9C7BB4F314BA}"/>
              </a:ext>
            </a:extLst>
          </p:cNvPr>
          <p:cNvSpPr>
            <a:spLocks noGrp="1"/>
          </p:cNvSpPr>
          <p:nvPr>
            <p:ph type="subTitle" idx="1"/>
          </p:nvPr>
        </p:nvSpPr>
        <p:spPr/>
        <p:txBody>
          <a:bodyPr/>
          <a:lstStyle/>
          <a:p>
            <a:r>
              <a:rPr lang="en-US" dirty="0"/>
              <a:t>Magistrate Lisa Gomez, Denver and Kelly Keane, Asst City Attorney, Denver</a:t>
            </a:r>
          </a:p>
        </p:txBody>
      </p:sp>
    </p:spTree>
    <p:extLst>
      <p:ext uri="{BB962C8B-B14F-4D97-AF65-F5344CB8AC3E}">
        <p14:creationId xmlns:p14="http://schemas.microsoft.com/office/powerpoint/2010/main" val="4058396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xmlns="" id="{DA9A1ACB-4ECA-4EAE-AEAB-CE9C8C01EE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xmlns="" id="{9F546C9D-C7AF-4780-BCE0-A3AD2D507072}"/>
              </a:ext>
            </a:extLst>
          </p:cNvPr>
          <p:cNvPicPr>
            <a:picLocks noGrp="1" noChangeAspect="1"/>
          </p:cNvPicPr>
          <p:nvPr>
            <p:ph idx="1"/>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077" r="9721" b="-1"/>
          <a:stretch/>
        </p:blipFill>
        <p:spPr>
          <a:xfrm>
            <a:off x="6108700" y="-1"/>
            <a:ext cx="6094450" cy="6858001"/>
          </a:xfrm>
          <a:prstGeom prst="rect">
            <a:avLst/>
          </a:prstGeom>
        </p:spPr>
      </p:pic>
      <p:sp>
        <p:nvSpPr>
          <p:cNvPr id="14" name="Freeform 16">
            <a:extLst>
              <a:ext uri="{FF2B5EF4-FFF2-40B4-BE49-F238E27FC236}">
                <a16:creationId xmlns:a16="http://schemas.microsoft.com/office/drawing/2014/main" xmlns="" id="{3994EE40-F54F-48E5-826B-B451582096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E8137A-70FB-407F-80B0-471168A30906}"/>
              </a:ext>
            </a:extLst>
          </p:cNvPr>
          <p:cNvSpPr>
            <a:spLocks noGrp="1"/>
          </p:cNvSpPr>
          <p:nvPr>
            <p:ph type="title"/>
          </p:nvPr>
        </p:nvSpPr>
        <p:spPr>
          <a:xfrm>
            <a:off x="810000" y="447188"/>
            <a:ext cx="5070100" cy="1559412"/>
          </a:xfrm>
        </p:spPr>
        <p:txBody>
          <a:bodyPr vert="horz" lIns="91440" tIns="45720" rIns="91440" bIns="45720" rtlCol="0" anchor="b">
            <a:normAutofit/>
          </a:bodyPr>
          <a:lstStyle/>
          <a:p>
            <a:r>
              <a:rPr lang="en-US" sz="4000" dirty="0"/>
              <a:t>Deviation…….</a:t>
            </a:r>
          </a:p>
        </p:txBody>
      </p:sp>
      <p:sp>
        <p:nvSpPr>
          <p:cNvPr id="4" name="Text Placeholder 3">
            <a:extLst>
              <a:ext uri="{FF2B5EF4-FFF2-40B4-BE49-F238E27FC236}">
                <a16:creationId xmlns:a16="http://schemas.microsoft.com/office/drawing/2014/main" xmlns="" id="{D4476A71-46C0-4C0A-BB73-BF695B30E788}"/>
              </a:ext>
            </a:extLst>
          </p:cNvPr>
          <p:cNvSpPr>
            <a:spLocks noGrp="1"/>
          </p:cNvSpPr>
          <p:nvPr>
            <p:ph type="body" sz="half" idx="2"/>
          </p:nvPr>
        </p:nvSpPr>
        <p:spPr>
          <a:xfrm>
            <a:off x="818712" y="2413000"/>
            <a:ext cx="5055923" cy="3632200"/>
          </a:xfrm>
        </p:spPr>
        <p:txBody>
          <a:bodyPr vert="horz" lIns="91440" tIns="45720" rIns="91440" bIns="45720" rtlCol="0" anchor="ctr">
            <a:normAutofit fontScale="92500" lnSpcReduction="20000"/>
          </a:bodyPr>
          <a:lstStyle/>
          <a:p>
            <a:pPr>
              <a:buFont typeface="Wingdings 2" charset="2"/>
              <a:buChar char=""/>
            </a:pPr>
            <a:r>
              <a:rPr lang="en-US" sz="2000" dirty="0"/>
              <a:t>It’s not just overnights anymore….the Court has discretion to deviate if a parent exercises considerable day time parenting time</a:t>
            </a:r>
          </a:p>
          <a:p>
            <a:pPr>
              <a:buFont typeface="Wingdings 2" charset="2"/>
              <a:buChar char=""/>
            </a:pPr>
            <a:r>
              <a:rPr lang="en-US" sz="2000" dirty="0"/>
              <a:t>C.R.S. 14-10-115(8)(e) this could be a deviation and must be accompanied by findings “specifying the reasons”</a:t>
            </a:r>
          </a:p>
          <a:p>
            <a:pPr>
              <a:buFont typeface="Wingdings 2" charset="2"/>
              <a:buChar char=""/>
            </a:pPr>
            <a:r>
              <a:rPr lang="en-US" sz="2000" dirty="0"/>
              <a:t>Deviations are also possible for “medical expenses, extraordinary costs associated with parenting time, gross disparity in income between the parents or overtime not considered in gross income”</a:t>
            </a:r>
          </a:p>
        </p:txBody>
      </p:sp>
      <p:sp>
        <p:nvSpPr>
          <p:cNvPr id="7" name="TextBox 6">
            <a:extLst>
              <a:ext uri="{FF2B5EF4-FFF2-40B4-BE49-F238E27FC236}">
                <a16:creationId xmlns:a16="http://schemas.microsoft.com/office/drawing/2014/main" xmlns="" id="{471E721F-2B1C-43C9-9813-CCEF7D6E16C7}"/>
              </a:ext>
            </a:extLst>
          </p:cNvPr>
          <p:cNvSpPr txBox="1"/>
          <p:nvPr/>
        </p:nvSpPr>
        <p:spPr>
          <a:xfrm>
            <a:off x="9493754" y="6657945"/>
            <a:ext cx="270939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kohakuhoshi.deviantart.com/art/Tanabata-Night-Sky-Background-215138168">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xmlns="" val="tx"/>
                    </a:ext>
                  </a:extLst>
                </a:hlinkClick>
              </a:rPr>
              <a:t>CC BY-NC</a:t>
            </a:r>
            <a:endParaRPr lang="en-US" sz="700">
              <a:solidFill>
                <a:srgbClr val="FFFFFF"/>
              </a:solidFill>
            </a:endParaRPr>
          </a:p>
        </p:txBody>
      </p:sp>
    </p:spTree>
    <p:extLst>
      <p:ext uri="{BB962C8B-B14F-4D97-AF65-F5344CB8AC3E}">
        <p14:creationId xmlns:p14="http://schemas.microsoft.com/office/powerpoint/2010/main" val="427547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xmlns="" id="{DA9A1ACB-4ECA-4EAE-AEAB-CE9C8C01EE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3F7D26C8-96ED-46E3-BD94-C1608C54C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xmlns="" id="{13EEA0A9-F720-41ED-8EBA-2A10A664FD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CBA00DE-0312-4D44-B08D-6F0F5F63928D}"/>
              </a:ext>
            </a:extLst>
          </p:cNvPr>
          <p:cNvSpPr>
            <a:spLocks noGrp="1"/>
          </p:cNvSpPr>
          <p:nvPr>
            <p:ph type="title"/>
          </p:nvPr>
        </p:nvSpPr>
        <p:spPr>
          <a:xfrm>
            <a:off x="810001" y="447188"/>
            <a:ext cx="3413084" cy="1559412"/>
          </a:xfrm>
        </p:spPr>
        <p:txBody>
          <a:bodyPr vert="horz" lIns="91440" tIns="45720" rIns="91440" bIns="45720" rtlCol="0" anchor="b">
            <a:normAutofit/>
          </a:bodyPr>
          <a:lstStyle/>
          <a:p>
            <a:pPr>
              <a:lnSpc>
                <a:spcPct val="90000"/>
              </a:lnSpc>
            </a:pPr>
            <a:r>
              <a:rPr lang="en-US" sz="2700" b="1" dirty="0"/>
              <a:t>Other Common Support Issues</a:t>
            </a:r>
          </a:p>
        </p:txBody>
      </p:sp>
      <p:sp>
        <p:nvSpPr>
          <p:cNvPr id="4" name="Text Placeholder 3">
            <a:extLst>
              <a:ext uri="{FF2B5EF4-FFF2-40B4-BE49-F238E27FC236}">
                <a16:creationId xmlns:a16="http://schemas.microsoft.com/office/drawing/2014/main" xmlns="" id="{934B6011-051F-41C9-9CB4-CF15AFFFF5F9}"/>
              </a:ext>
            </a:extLst>
          </p:cNvPr>
          <p:cNvSpPr>
            <a:spLocks noGrp="1"/>
          </p:cNvSpPr>
          <p:nvPr>
            <p:ph type="body" sz="half" idx="2"/>
          </p:nvPr>
        </p:nvSpPr>
        <p:spPr>
          <a:xfrm>
            <a:off x="818713" y="2413000"/>
            <a:ext cx="3404372" cy="3632200"/>
          </a:xfrm>
        </p:spPr>
        <p:txBody>
          <a:bodyPr vert="horz" lIns="91440" tIns="45720" rIns="91440" bIns="45720" rtlCol="0" anchor="ctr">
            <a:normAutofit/>
          </a:bodyPr>
          <a:lstStyle/>
          <a:p>
            <a:pPr>
              <a:buFont typeface="Wingdings 2" charset="2"/>
              <a:buChar char=""/>
            </a:pPr>
            <a:r>
              <a:rPr lang="en-US" sz="1800" dirty="0"/>
              <a:t>Retroactive support in juvenile court C.R.S. 19-4-116 (including birth related costs)</a:t>
            </a:r>
          </a:p>
          <a:p>
            <a:pPr>
              <a:buFont typeface="Wingdings 2" charset="2"/>
              <a:buChar char=""/>
            </a:pPr>
            <a:r>
              <a:rPr lang="en-US" sz="1800" dirty="0"/>
              <a:t>Birth related costs NOT available in a divorce retroactive request</a:t>
            </a:r>
          </a:p>
          <a:p>
            <a:pPr>
              <a:buFont typeface="Wingdings 2" charset="2"/>
              <a:buChar char=""/>
            </a:pPr>
            <a:r>
              <a:rPr lang="en-US" sz="1800" dirty="0"/>
              <a:t>Medical Support C.R.S. 14-10-115(10)</a:t>
            </a:r>
          </a:p>
          <a:p>
            <a:pPr>
              <a:buFont typeface="Wingdings 2" charset="2"/>
              <a:buChar char=""/>
            </a:pPr>
            <a:r>
              <a:rPr lang="en-US" sz="1800" dirty="0"/>
              <a:t>Dependency Exemptions C.R.S. 14-10-115(13)</a:t>
            </a:r>
          </a:p>
          <a:p>
            <a:pPr>
              <a:buFont typeface="Wingdings 2" charset="2"/>
              <a:buChar char=""/>
            </a:pPr>
            <a:endParaRPr lang="en-US" sz="1600" dirty="0"/>
          </a:p>
        </p:txBody>
      </p:sp>
      <p:sp>
        <p:nvSpPr>
          <p:cNvPr id="20" name="Rounded Rectangle 17">
            <a:extLst>
              <a:ext uri="{FF2B5EF4-FFF2-40B4-BE49-F238E27FC236}">
                <a16:creationId xmlns:a16="http://schemas.microsoft.com/office/drawing/2014/main" xmlns="" id="{03B27569-6089-4DC0-93E0-F3F6E1E93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person, sky, holding&#10;&#10;Description generated with high confidence">
            <a:extLst>
              <a:ext uri="{FF2B5EF4-FFF2-40B4-BE49-F238E27FC236}">
                <a16:creationId xmlns:a16="http://schemas.microsoft.com/office/drawing/2014/main" xmlns="" id="{3A459DFA-18FB-4C52-B40D-031C51AECE7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533" r="5034" b="1"/>
          <a:stretch/>
        </p:blipFill>
        <p:spPr>
          <a:xfrm>
            <a:off x="5603706" y="1258529"/>
            <a:ext cx="5638853" cy="4330205"/>
          </a:xfrm>
          <a:prstGeom prst="rect">
            <a:avLst/>
          </a:prstGeom>
        </p:spPr>
      </p:pic>
    </p:spTree>
    <p:extLst>
      <p:ext uri="{BB962C8B-B14F-4D97-AF65-F5344CB8AC3E}">
        <p14:creationId xmlns:p14="http://schemas.microsoft.com/office/powerpoint/2010/main" val="167538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4D5B0-B786-4DE3-8E07-880DC12EF342}"/>
              </a:ext>
            </a:extLst>
          </p:cNvPr>
          <p:cNvSpPr>
            <a:spLocks noGrp="1"/>
          </p:cNvSpPr>
          <p:nvPr>
            <p:ph type="title"/>
          </p:nvPr>
        </p:nvSpPr>
        <p:spPr/>
        <p:txBody>
          <a:bodyPr/>
          <a:lstStyle/>
          <a:p>
            <a:r>
              <a:rPr lang="en-US" dirty="0"/>
              <a:t>WORKING WITH </a:t>
            </a:r>
            <a:br>
              <a:rPr lang="en-US" dirty="0"/>
            </a:br>
            <a:r>
              <a:rPr lang="en-US" dirty="0"/>
              <a:t>CHILD SUPPORT SERVICES </a:t>
            </a:r>
          </a:p>
        </p:txBody>
      </p:sp>
      <p:sp>
        <p:nvSpPr>
          <p:cNvPr id="3" name="Text Placeholder 2">
            <a:extLst>
              <a:ext uri="{FF2B5EF4-FFF2-40B4-BE49-F238E27FC236}">
                <a16:creationId xmlns:a16="http://schemas.microsoft.com/office/drawing/2014/main" xmlns="" id="{31CE6703-FE7D-4F9B-B7A2-2A664EF619ED}"/>
              </a:ext>
            </a:extLst>
          </p:cNvPr>
          <p:cNvSpPr>
            <a:spLocks noGrp="1"/>
          </p:cNvSpPr>
          <p:nvPr>
            <p:ph type="body" idx="1"/>
          </p:nvPr>
        </p:nvSpPr>
        <p:spPr/>
        <p:txBody>
          <a:bodyPr/>
          <a:lstStyle/>
          <a:p>
            <a:r>
              <a:rPr lang="en-US" dirty="0"/>
              <a:t>Every county has Child Support Services either contracted or county run</a:t>
            </a:r>
          </a:p>
        </p:txBody>
      </p:sp>
    </p:spTree>
    <p:extLst>
      <p:ext uri="{BB962C8B-B14F-4D97-AF65-F5344CB8AC3E}">
        <p14:creationId xmlns:p14="http://schemas.microsoft.com/office/powerpoint/2010/main" val="237409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FA7AF-5DF8-4F04-AB0A-8972C9F1C8EF}"/>
              </a:ext>
            </a:extLst>
          </p:cNvPr>
          <p:cNvSpPr>
            <a:spLocks noGrp="1"/>
          </p:cNvSpPr>
          <p:nvPr>
            <p:ph type="title"/>
          </p:nvPr>
        </p:nvSpPr>
        <p:spPr/>
        <p:txBody>
          <a:bodyPr/>
          <a:lstStyle/>
          <a:p>
            <a:r>
              <a:rPr lang="en-US" dirty="0"/>
              <a:t>Why Child Support Services?</a:t>
            </a:r>
          </a:p>
        </p:txBody>
      </p:sp>
      <p:sp>
        <p:nvSpPr>
          <p:cNvPr id="3" name="Content Placeholder 2">
            <a:extLst>
              <a:ext uri="{FF2B5EF4-FFF2-40B4-BE49-F238E27FC236}">
                <a16:creationId xmlns:a16="http://schemas.microsoft.com/office/drawing/2014/main" xmlns="" id="{E559F3A5-E48C-419C-AF53-772A65C56E7D}"/>
              </a:ext>
            </a:extLst>
          </p:cNvPr>
          <p:cNvSpPr>
            <a:spLocks noGrp="1"/>
          </p:cNvSpPr>
          <p:nvPr>
            <p:ph idx="1"/>
          </p:nvPr>
        </p:nvSpPr>
        <p:spPr>
          <a:xfrm>
            <a:off x="818712" y="2324100"/>
            <a:ext cx="10554574" cy="4330700"/>
          </a:xfrm>
        </p:spPr>
        <p:txBody>
          <a:bodyPr/>
          <a:lstStyle/>
          <a:p>
            <a:r>
              <a:rPr lang="en-US" dirty="0"/>
              <a:t>Human Services Code, C.R.S. 26-13 (Child Support Enforcement Act and 13.5 (Administrative Procedure for Child Support and Enforcement)</a:t>
            </a:r>
          </a:p>
          <a:p>
            <a:r>
              <a:rPr lang="en-US" dirty="0"/>
              <a:t>Parent may be accessing county benefits such as Child Care Assistance (CCAP) or TANF (Temporary Aid to Needy Families or Colorado Works)</a:t>
            </a:r>
          </a:p>
          <a:p>
            <a:pPr lvl="1"/>
            <a:r>
              <a:rPr lang="en-US" dirty="0"/>
              <a:t>These cases are called referrals as parents are required to cooperate with CSS to receive the benefits. This is based on Title IV-D of the Social Security Act, thus IV-D Attorney title</a:t>
            </a:r>
          </a:p>
          <a:p>
            <a:pPr lvl="1"/>
            <a:r>
              <a:rPr lang="en-US" dirty="0"/>
              <a:t>Private cases</a:t>
            </a:r>
          </a:p>
          <a:p>
            <a:pPr lvl="2"/>
            <a:r>
              <a:rPr lang="en-US" dirty="0"/>
              <a:t>Any parent can apply for child support enforcement</a:t>
            </a:r>
          </a:p>
          <a:p>
            <a:pPr lvl="2"/>
            <a:r>
              <a:rPr lang="en-US" dirty="0"/>
              <a:t>Why would they do that? One time $20 fee and child support has administrative remedies as well as a pretty well oiled machine to implement enforcement and collection</a:t>
            </a:r>
          </a:p>
          <a:p>
            <a:pPr marL="1371600" lvl="3" indent="0">
              <a:buNone/>
            </a:pPr>
            <a:endParaRPr lang="en-US" dirty="0"/>
          </a:p>
          <a:p>
            <a:pPr lvl="3"/>
            <a:endParaRPr lang="en-US" dirty="0"/>
          </a:p>
        </p:txBody>
      </p:sp>
    </p:spTree>
    <p:extLst>
      <p:ext uri="{BB962C8B-B14F-4D97-AF65-F5344CB8AC3E}">
        <p14:creationId xmlns:p14="http://schemas.microsoft.com/office/powerpoint/2010/main" val="260718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xmlns="" id="{DA9A1ACB-4ECA-4EAE-AEAB-CE9C8C01EE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4" name="Rectangle 13">
            <a:extLst>
              <a:ext uri="{FF2B5EF4-FFF2-40B4-BE49-F238E27FC236}">
                <a16:creationId xmlns:a16="http://schemas.microsoft.com/office/drawing/2014/main" xmlns="" id="{5940F547-7206-4401-94FB-F8421915D8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mosquito net, object&#10;&#10;Description generated with very high confidence">
            <a:extLst>
              <a:ext uri="{FF2B5EF4-FFF2-40B4-BE49-F238E27FC236}">
                <a16:creationId xmlns:a16="http://schemas.microsoft.com/office/drawing/2014/main" xmlns="" id="{EAF2D88C-CD6F-4398-869B-278D0E0C016A}"/>
              </a:ext>
            </a:extLst>
          </p:cNvPr>
          <p:cNvPicPr>
            <a:picLocks noGrp="1" noChangeAspect="1"/>
          </p:cNvPicPr>
          <p:nvPr>
            <p:ph idx="1"/>
          </p:nvPr>
        </p:nvPicPr>
        <p:blipFill rotWithShape="1">
          <a:blip r:embed="rId2" cstate="print">
            <a:alphaModFix amt="4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2371" b="11098"/>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32E9052A-2461-4C55-A748-45A69A26D39E}"/>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sz="4000"/>
              <a:t>How to work with CSS</a:t>
            </a:r>
          </a:p>
        </p:txBody>
      </p:sp>
      <p:sp>
        <p:nvSpPr>
          <p:cNvPr id="4" name="Text Placeholder 3">
            <a:extLst>
              <a:ext uri="{FF2B5EF4-FFF2-40B4-BE49-F238E27FC236}">
                <a16:creationId xmlns:a16="http://schemas.microsoft.com/office/drawing/2014/main" xmlns="" id="{A270BB1F-7612-4DD8-B89A-D8131B4CDD1B}"/>
              </a:ext>
            </a:extLst>
          </p:cNvPr>
          <p:cNvSpPr>
            <a:spLocks noGrp="1"/>
          </p:cNvSpPr>
          <p:nvPr>
            <p:ph type="body" sz="half" idx="2"/>
          </p:nvPr>
        </p:nvSpPr>
        <p:spPr>
          <a:xfrm>
            <a:off x="818712" y="1714501"/>
            <a:ext cx="10554574" cy="4144298"/>
          </a:xfrm>
        </p:spPr>
        <p:txBody>
          <a:bodyPr vert="horz" lIns="91440" tIns="45720" rIns="91440" bIns="45720" rtlCol="0" anchor="ctr">
            <a:normAutofit/>
          </a:bodyPr>
          <a:lstStyle/>
          <a:p>
            <a:pPr>
              <a:buFont typeface="Wingdings 2" charset="2"/>
              <a:buChar char=""/>
            </a:pPr>
            <a:r>
              <a:rPr lang="en-US" sz="2400" dirty="0"/>
              <a:t>Technicians (who are they?)</a:t>
            </a:r>
          </a:p>
          <a:p>
            <a:pPr lvl="1">
              <a:buFont typeface="Wingdings 2" charset="2"/>
              <a:buChar char=""/>
            </a:pPr>
            <a:r>
              <a:rPr lang="en-US" sz="2200" dirty="0"/>
              <a:t>Who to call? </a:t>
            </a:r>
          </a:p>
          <a:p>
            <a:pPr>
              <a:buFont typeface="Wingdings 2" charset="2"/>
              <a:buChar char=""/>
            </a:pPr>
            <a:r>
              <a:rPr lang="en-US" sz="2400" dirty="0"/>
              <a:t>Attorneys</a:t>
            </a:r>
          </a:p>
          <a:p>
            <a:pPr lvl="1">
              <a:buFont typeface="Wingdings 2" charset="2"/>
              <a:buChar char=""/>
            </a:pPr>
            <a:r>
              <a:rPr lang="en-US" sz="2200" dirty="0"/>
              <a:t>Who represents who?</a:t>
            </a:r>
          </a:p>
          <a:p>
            <a:pPr lvl="1">
              <a:buFont typeface="Wingdings 2" charset="2"/>
              <a:buChar char=""/>
            </a:pPr>
            <a:r>
              <a:rPr lang="en-US" sz="2200" dirty="0"/>
              <a:t>Child support attorneys represent their county not either parent</a:t>
            </a:r>
          </a:p>
          <a:p>
            <a:pPr lvl="1">
              <a:buFont typeface="Wingdings 2" charset="2"/>
              <a:buChar char=""/>
            </a:pPr>
            <a:r>
              <a:rPr lang="en-US" sz="2200" dirty="0"/>
              <a:t>They often have income information or have gathered information to assist the court in determining a child support order</a:t>
            </a:r>
          </a:p>
          <a:p>
            <a:pPr lvl="1">
              <a:buFont typeface="Wingdings 2" charset="2"/>
              <a:buChar char=""/>
            </a:pPr>
            <a:endParaRPr lang="en-US" sz="2200" dirty="0"/>
          </a:p>
          <a:p>
            <a:pPr>
              <a:buFont typeface="Wingdings 2" charset="2"/>
              <a:buChar char=""/>
            </a:pPr>
            <a:endParaRPr lang="en-US" dirty="0"/>
          </a:p>
        </p:txBody>
      </p:sp>
      <p:sp>
        <p:nvSpPr>
          <p:cNvPr id="7" name="TextBox 6">
            <a:extLst>
              <a:ext uri="{FF2B5EF4-FFF2-40B4-BE49-F238E27FC236}">
                <a16:creationId xmlns:a16="http://schemas.microsoft.com/office/drawing/2014/main" xmlns="" id="{D10DC036-6BA7-4ABA-95E8-D7AEA4F25E50}"/>
              </a:ext>
            </a:extLst>
          </p:cNvPr>
          <p:cNvSpPr txBox="1"/>
          <p:nvPr/>
        </p:nvSpPr>
        <p:spPr>
          <a:xfrm>
            <a:off x="9511459" y="6657945"/>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wikipedia.org/wiki/File:Abstract_blue_background7.jp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86859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BA5E79-7828-45A8-BD6F-C9486743C888}"/>
              </a:ext>
            </a:extLst>
          </p:cNvPr>
          <p:cNvSpPr>
            <a:spLocks noGrp="1"/>
          </p:cNvSpPr>
          <p:nvPr>
            <p:ph type="title"/>
          </p:nvPr>
        </p:nvSpPr>
        <p:spPr/>
        <p:txBody>
          <a:bodyPr/>
          <a:lstStyle/>
          <a:p>
            <a:r>
              <a:rPr lang="en-US" dirty="0"/>
              <a:t>Administrative Remedies</a:t>
            </a:r>
          </a:p>
        </p:txBody>
      </p:sp>
      <p:sp>
        <p:nvSpPr>
          <p:cNvPr id="3" name="Content Placeholder 2">
            <a:extLst>
              <a:ext uri="{FF2B5EF4-FFF2-40B4-BE49-F238E27FC236}">
                <a16:creationId xmlns:a16="http://schemas.microsoft.com/office/drawing/2014/main" xmlns="" id="{15F01B68-0B63-4EC0-B886-DC35CC89DA3E}"/>
              </a:ext>
            </a:extLst>
          </p:cNvPr>
          <p:cNvSpPr>
            <a:spLocks noGrp="1"/>
          </p:cNvSpPr>
          <p:nvPr>
            <p:ph idx="1"/>
          </p:nvPr>
        </p:nvSpPr>
        <p:spPr/>
        <p:txBody>
          <a:bodyPr/>
          <a:lstStyle/>
          <a:p>
            <a:r>
              <a:rPr lang="en-US" dirty="0"/>
              <a:t>Driver’s license suspension</a:t>
            </a:r>
          </a:p>
          <a:p>
            <a:r>
              <a:rPr lang="en-US" dirty="0"/>
              <a:t>Professional license suspension</a:t>
            </a:r>
          </a:p>
          <a:p>
            <a:r>
              <a:rPr lang="en-US" dirty="0"/>
              <a:t>Recreational license suspension</a:t>
            </a:r>
          </a:p>
          <a:p>
            <a:r>
              <a:rPr lang="en-US" dirty="0"/>
              <a:t>Passport Denial </a:t>
            </a:r>
          </a:p>
          <a:p>
            <a:r>
              <a:rPr lang="en-US" dirty="0"/>
              <a:t>Lottery winning intercept</a:t>
            </a:r>
          </a:p>
          <a:p>
            <a:r>
              <a:rPr lang="en-US" dirty="0"/>
              <a:t>Federal and state tax intercept</a:t>
            </a:r>
          </a:p>
          <a:p>
            <a:r>
              <a:rPr lang="en-US" dirty="0"/>
              <a:t>Garnishments, liens, and credit reporting</a:t>
            </a:r>
          </a:p>
        </p:txBody>
      </p:sp>
    </p:spTree>
    <p:extLst>
      <p:ext uri="{BB962C8B-B14F-4D97-AF65-F5344CB8AC3E}">
        <p14:creationId xmlns:p14="http://schemas.microsoft.com/office/powerpoint/2010/main" val="852656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BC914-F51D-4250-BBC7-862AE41BF318}"/>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xmlns="" id="{740177E0-DF6F-402E-A3C8-35213C4D7411}"/>
              </a:ext>
            </a:extLst>
          </p:cNvPr>
          <p:cNvSpPr>
            <a:spLocks noGrp="1"/>
          </p:cNvSpPr>
          <p:nvPr>
            <p:ph idx="1"/>
          </p:nvPr>
        </p:nvSpPr>
        <p:spPr>
          <a:xfrm>
            <a:off x="868100" y="2679539"/>
            <a:ext cx="10505185" cy="3179259"/>
          </a:xfrm>
        </p:spPr>
        <p:txBody>
          <a:bodyPr>
            <a:normAutofit lnSpcReduction="10000"/>
          </a:bodyPr>
          <a:lstStyle/>
          <a:p>
            <a:r>
              <a:rPr lang="en-US" dirty="0">
                <a:hlinkClick r:id="rId2"/>
              </a:rPr>
              <a:t>www.courts.state.co.us</a:t>
            </a:r>
            <a:r>
              <a:rPr lang="en-US" dirty="0"/>
              <a:t> (for Colorado forms and access to child support calculator)</a:t>
            </a:r>
          </a:p>
          <a:p>
            <a:r>
              <a:rPr lang="en-US" dirty="0">
                <a:hlinkClick r:id="rId3"/>
              </a:rPr>
              <a:t>www.childsupport.state.co.us</a:t>
            </a:r>
            <a:r>
              <a:rPr lang="en-US" dirty="0"/>
              <a:t> (Colorado Child Support Services) </a:t>
            </a:r>
          </a:p>
          <a:p>
            <a:r>
              <a:rPr lang="en-US" dirty="0"/>
              <a:t>(720) 944-4347 (4DHS) Number to reach Department of Human Services-connects you to all services</a:t>
            </a:r>
          </a:p>
          <a:p>
            <a:r>
              <a:rPr lang="en-US" dirty="0"/>
              <a:t>DHS is offering legal clinic called Family Law Open Forum one Tuesday per month at 1200 Federal, Denver, ROOM 1018 (room subject to be changed) </a:t>
            </a:r>
          </a:p>
          <a:p>
            <a:r>
              <a:rPr lang="en-US" dirty="0"/>
              <a:t>C.R.S. on Family and Juvenile Law, Selected Statutes and Rules, Annotated 2018 by Continuing Legal Education in Colorado INC. </a:t>
            </a:r>
          </a:p>
          <a:p>
            <a:r>
              <a:rPr lang="en-US" dirty="0"/>
              <a:t>Kelly Keane (720) 944-2409</a:t>
            </a:r>
          </a:p>
          <a:p>
            <a:endParaRPr lang="en-US" dirty="0"/>
          </a:p>
          <a:p>
            <a:endParaRPr lang="en-US" dirty="0"/>
          </a:p>
          <a:p>
            <a:endParaRPr lang="en-US" dirty="0"/>
          </a:p>
        </p:txBody>
      </p:sp>
    </p:spTree>
    <p:extLst>
      <p:ext uri="{BB962C8B-B14F-4D97-AF65-F5344CB8AC3E}">
        <p14:creationId xmlns:p14="http://schemas.microsoft.com/office/powerpoint/2010/main" val="209117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xmlns="" id="{8775F366-526C-4C42-8931-696FFE8AA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9" name="Rectangle 8">
            <a:extLst>
              <a:ext uri="{FF2B5EF4-FFF2-40B4-BE49-F238E27FC236}">
                <a16:creationId xmlns:a16="http://schemas.microsoft.com/office/drawing/2014/main" xmlns="" id="{21DCC7BA-3740-47E1-91B9-6269381397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84CEFA49-6B2F-4FE6-B6AF-31D49E68C2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02A0686-FBD8-461E-8277-DFDF4687338C}"/>
              </a:ext>
            </a:extLst>
          </p:cNvPr>
          <p:cNvSpPr>
            <a:spLocks noGrp="1"/>
          </p:cNvSpPr>
          <p:nvPr>
            <p:ph type="title"/>
          </p:nvPr>
        </p:nvSpPr>
        <p:spPr>
          <a:xfrm>
            <a:off x="451514" y="947607"/>
            <a:ext cx="4389427" cy="4962786"/>
          </a:xfrm>
        </p:spPr>
        <p:txBody>
          <a:bodyPr vert="horz" lIns="91440" tIns="45720" rIns="91440" bIns="45720" rtlCol="0" anchor="ctr">
            <a:normAutofit/>
          </a:bodyPr>
          <a:lstStyle/>
          <a:p>
            <a:r>
              <a:rPr lang="en-US" sz="5400" dirty="0"/>
              <a:t>QUESTIONS</a:t>
            </a:r>
            <a:br>
              <a:rPr lang="en-US" sz="5400" dirty="0"/>
            </a:br>
            <a:r>
              <a:rPr lang="en-US" sz="5400" dirty="0"/>
              <a:t/>
            </a:r>
            <a:br>
              <a:rPr lang="en-US" sz="5400" dirty="0"/>
            </a:br>
            <a:endParaRPr lang="en-US" sz="5400" dirty="0"/>
          </a:p>
        </p:txBody>
      </p:sp>
    </p:spTree>
    <p:extLst>
      <p:ext uri="{BB962C8B-B14F-4D97-AF65-F5344CB8AC3E}">
        <p14:creationId xmlns:p14="http://schemas.microsoft.com/office/powerpoint/2010/main" val="270948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50374-A06A-48D3-A9EF-04C2AAA5C459}"/>
              </a:ext>
            </a:extLst>
          </p:cNvPr>
          <p:cNvSpPr>
            <a:spLocks noGrp="1"/>
          </p:cNvSpPr>
          <p:nvPr>
            <p:ph type="title"/>
          </p:nvPr>
        </p:nvSpPr>
        <p:spPr/>
        <p:txBody>
          <a:bodyPr/>
          <a:lstStyle/>
          <a:p>
            <a:r>
              <a:rPr lang="en-US" dirty="0"/>
              <a:t>How Do These Cases Start</a:t>
            </a:r>
          </a:p>
        </p:txBody>
      </p:sp>
      <p:sp>
        <p:nvSpPr>
          <p:cNvPr id="3" name="Content Placeholder 2">
            <a:extLst>
              <a:ext uri="{FF2B5EF4-FFF2-40B4-BE49-F238E27FC236}">
                <a16:creationId xmlns:a16="http://schemas.microsoft.com/office/drawing/2014/main" xmlns="" id="{4D1FD4D7-BD96-4F5F-ABF0-08ECBEF9C546}"/>
              </a:ext>
            </a:extLst>
          </p:cNvPr>
          <p:cNvSpPr>
            <a:spLocks noGrp="1"/>
          </p:cNvSpPr>
          <p:nvPr>
            <p:ph idx="1"/>
          </p:nvPr>
        </p:nvSpPr>
        <p:spPr/>
        <p:txBody>
          <a:bodyPr/>
          <a:lstStyle/>
          <a:p>
            <a:r>
              <a:rPr lang="en-US" dirty="0"/>
              <a:t>Divorce (District Court)</a:t>
            </a:r>
          </a:p>
          <a:p>
            <a:r>
              <a:rPr lang="en-US" dirty="0"/>
              <a:t>Paternity and Child Support (Juvenile Court)</a:t>
            </a:r>
          </a:p>
          <a:p>
            <a:r>
              <a:rPr lang="en-US" dirty="0"/>
              <a:t>Dependency and Neglect (Juvenile Court)</a:t>
            </a:r>
          </a:p>
          <a:p>
            <a:endParaRPr lang="en-US" dirty="0"/>
          </a:p>
        </p:txBody>
      </p:sp>
    </p:spTree>
    <p:extLst>
      <p:ext uri="{BB962C8B-B14F-4D97-AF65-F5344CB8AC3E}">
        <p14:creationId xmlns:p14="http://schemas.microsoft.com/office/powerpoint/2010/main" val="412750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2F39F-2747-4C38-91CD-758E822B61CC}"/>
              </a:ext>
            </a:extLst>
          </p:cNvPr>
          <p:cNvSpPr>
            <a:spLocks noGrp="1"/>
          </p:cNvSpPr>
          <p:nvPr>
            <p:ph type="title"/>
          </p:nvPr>
        </p:nvSpPr>
        <p:spPr/>
        <p:txBody>
          <a:bodyPr/>
          <a:lstStyle/>
          <a:p>
            <a:r>
              <a:rPr lang="en-US" dirty="0"/>
              <a:t>Parentage and Why Does It Matter? </a:t>
            </a:r>
          </a:p>
        </p:txBody>
      </p:sp>
      <p:sp>
        <p:nvSpPr>
          <p:cNvPr id="3" name="Content Placeholder 2">
            <a:extLst>
              <a:ext uri="{FF2B5EF4-FFF2-40B4-BE49-F238E27FC236}">
                <a16:creationId xmlns:a16="http://schemas.microsoft.com/office/drawing/2014/main" xmlns="" id="{53BFF51F-C014-48C9-94D3-A38DD3D17EFF}"/>
              </a:ext>
            </a:extLst>
          </p:cNvPr>
          <p:cNvSpPr>
            <a:spLocks noGrp="1"/>
          </p:cNvSpPr>
          <p:nvPr>
            <p:ph idx="1"/>
          </p:nvPr>
        </p:nvSpPr>
        <p:spPr>
          <a:xfrm>
            <a:off x="818712" y="2451100"/>
            <a:ext cx="10554574" cy="3959712"/>
          </a:xfrm>
        </p:spPr>
        <p:txBody>
          <a:bodyPr>
            <a:normAutofit/>
          </a:bodyPr>
          <a:lstStyle/>
          <a:p>
            <a:r>
              <a:rPr lang="en-US" dirty="0"/>
              <a:t>Only legal parents are required to pay support C.R.S. 14-10-115(2) </a:t>
            </a:r>
          </a:p>
          <a:p>
            <a:r>
              <a:rPr lang="en-US" dirty="0"/>
              <a:t>The Court determines a child’s legal parents C.R.S. 19-4-104</a:t>
            </a:r>
          </a:p>
          <a:p>
            <a:r>
              <a:rPr lang="en-US" dirty="0"/>
              <a:t>Our court will determine paternity/maternity if needed by following the Uniform Parentage Act (C.R.S. 19-4-101 et seq.)</a:t>
            </a:r>
          </a:p>
          <a:p>
            <a:r>
              <a:rPr lang="en-US" dirty="0"/>
              <a:t>There is a duty to notice all presumed and alleged parents (In re the Support of E.K., J.K, and P.K., 2013COA99)</a:t>
            </a:r>
          </a:p>
          <a:p>
            <a:pPr lvl="1"/>
            <a:r>
              <a:rPr lang="en-US" dirty="0"/>
              <a:t>Without proper notice to all presumed and alleged parents, the court lacks subject matter jurisdiction</a:t>
            </a:r>
          </a:p>
          <a:p>
            <a:r>
              <a:rPr lang="en-US" dirty="0"/>
              <a:t>If paternity is contested in Denver, our court will determine if a GAL is needed and will follow requirements of C.R.S. 19-4-105(2)(a) to determine who should be legal parents. Clear and convincing standard. </a:t>
            </a:r>
          </a:p>
          <a:p>
            <a:pPr marL="0" indent="0">
              <a:buNone/>
            </a:pPr>
            <a:endParaRPr lang="en-US" dirty="0"/>
          </a:p>
        </p:txBody>
      </p:sp>
    </p:spTree>
    <p:extLst>
      <p:ext uri="{BB962C8B-B14F-4D97-AF65-F5344CB8AC3E}">
        <p14:creationId xmlns:p14="http://schemas.microsoft.com/office/powerpoint/2010/main" val="119885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A49CC-8320-4693-8D65-A8059EC2EF27}"/>
              </a:ext>
            </a:extLst>
          </p:cNvPr>
          <p:cNvSpPr>
            <a:spLocks noGrp="1"/>
          </p:cNvSpPr>
          <p:nvPr>
            <p:ph type="ctrTitle"/>
          </p:nvPr>
        </p:nvSpPr>
        <p:spPr/>
        <p:txBody>
          <a:bodyPr/>
          <a:lstStyle/>
          <a:p>
            <a:r>
              <a:rPr lang="en-US" dirty="0"/>
              <a:t>Child Support Guideline Worksheet (GWS)</a:t>
            </a:r>
          </a:p>
        </p:txBody>
      </p:sp>
      <p:sp>
        <p:nvSpPr>
          <p:cNvPr id="3" name="Subtitle 2">
            <a:extLst>
              <a:ext uri="{FF2B5EF4-FFF2-40B4-BE49-F238E27FC236}">
                <a16:creationId xmlns:a16="http://schemas.microsoft.com/office/drawing/2014/main" xmlns="" id="{889A1E25-5D6D-4582-A972-6843DF88008A}"/>
              </a:ext>
            </a:extLst>
          </p:cNvPr>
          <p:cNvSpPr>
            <a:spLocks noGrp="1"/>
          </p:cNvSpPr>
          <p:nvPr>
            <p:ph type="subTitle" idx="1"/>
          </p:nvPr>
        </p:nvSpPr>
        <p:spPr>
          <a:xfrm>
            <a:off x="810001" y="5280847"/>
            <a:ext cx="10572000" cy="1217924"/>
          </a:xfrm>
        </p:spPr>
        <p:txBody>
          <a:bodyPr>
            <a:normAutofit/>
          </a:bodyPr>
          <a:lstStyle/>
          <a:p>
            <a:r>
              <a:rPr lang="en-US" sz="2800" dirty="0"/>
              <a:t>ABOVE THE LINE…….C.R.S 14-10-115  has all the law! </a:t>
            </a:r>
          </a:p>
        </p:txBody>
      </p:sp>
    </p:spTree>
    <p:extLst>
      <p:ext uri="{BB962C8B-B14F-4D97-AF65-F5344CB8AC3E}">
        <p14:creationId xmlns:p14="http://schemas.microsoft.com/office/powerpoint/2010/main" val="399506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BE13D-DEFD-48BA-A269-6EFFA3C1209D}"/>
              </a:ext>
            </a:extLst>
          </p:cNvPr>
          <p:cNvSpPr>
            <a:spLocks noGrp="1"/>
          </p:cNvSpPr>
          <p:nvPr>
            <p:ph type="title"/>
          </p:nvPr>
        </p:nvSpPr>
        <p:spPr/>
        <p:txBody>
          <a:bodyPr/>
          <a:lstStyle/>
          <a:p>
            <a:r>
              <a:rPr lang="en-US" dirty="0"/>
              <a:t>Start with Gross Income </a:t>
            </a:r>
          </a:p>
        </p:txBody>
      </p:sp>
      <p:sp>
        <p:nvSpPr>
          <p:cNvPr id="3" name="Content Placeholder 2">
            <a:extLst>
              <a:ext uri="{FF2B5EF4-FFF2-40B4-BE49-F238E27FC236}">
                <a16:creationId xmlns:a16="http://schemas.microsoft.com/office/drawing/2014/main" xmlns="" id="{A6D5F59E-A8FD-4002-ADCF-8F5FFA68DE79}"/>
              </a:ext>
            </a:extLst>
          </p:cNvPr>
          <p:cNvSpPr>
            <a:spLocks noGrp="1"/>
          </p:cNvSpPr>
          <p:nvPr>
            <p:ph sz="half" idx="1"/>
          </p:nvPr>
        </p:nvSpPr>
        <p:spPr/>
        <p:txBody>
          <a:bodyPr/>
          <a:lstStyle/>
          <a:p>
            <a:r>
              <a:rPr lang="en-US" dirty="0"/>
              <a:t>What is gross income? And what most affects income…..</a:t>
            </a:r>
          </a:p>
        </p:txBody>
      </p:sp>
      <p:sp>
        <p:nvSpPr>
          <p:cNvPr id="4" name="Content Placeholder 3">
            <a:extLst>
              <a:ext uri="{FF2B5EF4-FFF2-40B4-BE49-F238E27FC236}">
                <a16:creationId xmlns:a16="http://schemas.microsoft.com/office/drawing/2014/main" xmlns="" id="{786D526A-B561-4FEA-B890-2CBAB72BF94F}"/>
              </a:ext>
            </a:extLst>
          </p:cNvPr>
          <p:cNvSpPr>
            <a:spLocks noGrp="1"/>
          </p:cNvSpPr>
          <p:nvPr>
            <p:ph sz="half" idx="2"/>
          </p:nvPr>
        </p:nvSpPr>
        <p:spPr/>
        <p:txBody>
          <a:bodyPr/>
          <a:lstStyle/>
          <a:p>
            <a:r>
              <a:rPr lang="en-US" dirty="0"/>
              <a:t>Is the child under 30 months? </a:t>
            </a:r>
          </a:p>
          <a:p>
            <a:r>
              <a:rPr lang="en-US" dirty="0"/>
              <a:t>Imputing income</a:t>
            </a:r>
          </a:p>
          <a:p>
            <a:r>
              <a:rPr lang="en-US" dirty="0"/>
              <a:t>How does the Court feel about full time students who do not work? </a:t>
            </a:r>
          </a:p>
          <a:p>
            <a:r>
              <a:rPr lang="en-US" dirty="0"/>
              <a:t>Is a parent receiving TANF (Temporary Aid for Needy Families) or other means tested benefits? </a:t>
            </a:r>
          </a:p>
          <a:p>
            <a:r>
              <a:rPr lang="en-US" dirty="0"/>
              <a:t>Incarcerated parents</a:t>
            </a:r>
          </a:p>
          <a:p>
            <a:r>
              <a:rPr lang="en-US" dirty="0"/>
              <a:t>Overtime income vs second job</a:t>
            </a:r>
          </a:p>
          <a:p>
            <a:r>
              <a:rPr lang="en-US" dirty="0"/>
              <a:t>Self employment</a:t>
            </a:r>
          </a:p>
        </p:txBody>
      </p:sp>
    </p:spTree>
    <p:extLst>
      <p:ext uri="{BB962C8B-B14F-4D97-AF65-F5344CB8AC3E}">
        <p14:creationId xmlns:p14="http://schemas.microsoft.com/office/powerpoint/2010/main" val="110683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xmlns="" id="{DA9A1ACB-4ECA-4EAE-AEAB-CE9C8C01EE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xmlns="" id="{DB5BB51C-04F5-4E1F-A666-BB06FA18CEC3}"/>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8414" r="9091" b="14689"/>
          <a:stretch/>
        </p:blipFill>
        <p:spPr>
          <a:xfrm>
            <a:off x="20" y="10"/>
            <a:ext cx="12191980" cy="6857989"/>
          </a:xfrm>
          <a:prstGeom prst="rect">
            <a:avLst/>
          </a:prstGeom>
        </p:spPr>
      </p:pic>
      <p:sp>
        <p:nvSpPr>
          <p:cNvPr id="14" name="Freeform 9">
            <a:extLst>
              <a:ext uri="{FF2B5EF4-FFF2-40B4-BE49-F238E27FC236}">
                <a16:creationId xmlns:a16="http://schemas.microsoft.com/office/drawing/2014/main" xmlns="" id="{72319FFA-0E4F-4E0B-BEBA-A9DD4B41A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EFE5F14-3D26-4F7E-A791-98DBFD866057}"/>
              </a:ext>
            </a:extLst>
          </p:cNvPr>
          <p:cNvSpPr>
            <a:spLocks noGrp="1"/>
          </p:cNvSpPr>
          <p:nvPr>
            <p:ph type="title"/>
          </p:nvPr>
        </p:nvSpPr>
        <p:spPr>
          <a:xfrm>
            <a:off x="810000" y="447188"/>
            <a:ext cx="4930400" cy="1559412"/>
          </a:xfrm>
        </p:spPr>
        <p:txBody>
          <a:bodyPr vert="horz" lIns="91440" tIns="45720" rIns="91440" bIns="45720" rtlCol="0" anchor="b">
            <a:normAutofit/>
          </a:bodyPr>
          <a:lstStyle/>
          <a:p>
            <a:pPr>
              <a:lnSpc>
                <a:spcPct val="90000"/>
              </a:lnSpc>
            </a:pPr>
            <a:r>
              <a:rPr lang="en-US" sz="3400" dirty="0"/>
              <a:t>Other GWS entries that affect parent’s incomes….</a:t>
            </a:r>
          </a:p>
        </p:txBody>
      </p:sp>
      <p:sp>
        <p:nvSpPr>
          <p:cNvPr id="4" name="Text Placeholder 3">
            <a:extLst>
              <a:ext uri="{FF2B5EF4-FFF2-40B4-BE49-F238E27FC236}">
                <a16:creationId xmlns:a16="http://schemas.microsoft.com/office/drawing/2014/main" xmlns="" id="{FC3A9F83-6041-442E-9E09-7448867EF3EE}"/>
              </a:ext>
            </a:extLst>
          </p:cNvPr>
          <p:cNvSpPr>
            <a:spLocks noGrp="1"/>
          </p:cNvSpPr>
          <p:nvPr>
            <p:ph type="body" sz="half" idx="2"/>
          </p:nvPr>
        </p:nvSpPr>
        <p:spPr>
          <a:xfrm>
            <a:off x="818712" y="2413000"/>
            <a:ext cx="4921687" cy="3632200"/>
          </a:xfrm>
        </p:spPr>
        <p:txBody>
          <a:bodyPr vert="horz" lIns="91440" tIns="45720" rIns="91440" bIns="45720" rtlCol="0" anchor="ctr">
            <a:normAutofit/>
          </a:bodyPr>
          <a:lstStyle/>
          <a:p>
            <a:pPr>
              <a:buFont typeface="Wingdings 2" charset="2"/>
              <a:buChar char=""/>
            </a:pPr>
            <a:r>
              <a:rPr lang="en-US" sz="2000" dirty="0"/>
              <a:t>Child support paid to others</a:t>
            </a:r>
          </a:p>
          <a:p>
            <a:pPr lvl="1">
              <a:buFont typeface="Wingdings 2" charset="2"/>
              <a:buChar char=""/>
            </a:pPr>
            <a:r>
              <a:rPr lang="en-US" sz="1800" dirty="0"/>
              <a:t>Court ordered or not</a:t>
            </a:r>
          </a:p>
          <a:p>
            <a:pPr>
              <a:buFont typeface="Wingdings 2" charset="2"/>
              <a:buChar char=""/>
            </a:pPr>
            <a:r>
              <a:rPr lang="en-US" sz="2000" dirty="0"/>
              <a:t>Support for non-joint children</a:t>
            </a:r>
          </a:p>
          <a:p>
            <a:pPr>
              <a:buFont typeface="Wingdings 2" charset="2"/>
              <a:buChar char=""/>
            </a:pPr>
            <a:r>
              <a:rPr lang="en-US" sz="2000" dirty="0"/>
              <a:t>Maintenance</a:t>
            </a:r>
          </a:p>
          <a:p>
            <a:pPr>
              <a:buFont typeface="Wingdings 2" charset="2"/>
              <a:buChar char=""/>
            </a:pPr>
            <a:r>
              <a:rPr lang="en-US" sz="2000" dirty="0"/>
              <a:t>Number of children on the GWS  </a:t>
            </a:r>
          </a:p>
          <a:p>
            <a:pPr>
              <a:buFont typeface="Wingdings 2" charset="2"/>
              <a:buChar char=""/>
            </a:pPr>
            <a:r>
              <a:rPr lang="en-US" sz="2000" dirty="0"/>
              <a:t>Overnights (deviations) </a:t>
            </a:r>
          </a:p>
        </p:txBody>
      </p:sp>
      <p:sp>
        <p:nvSpPr>
          <p:cNvPr id="7" name="TextBox 6">
            <a:extLst>
              <a:ext uri="{FF2B5EF4-FFF2-40B4-BE49-F238E27FC236}">
                <a16:creationId xmlns:a16="http://schemas.microsoft.com/office/drawing/2014/main" xmlns="" id="{5792F617-0E09-471F-9D7F-E3F48612AA49}"/>
              </a:ext>
            </a:extLst>
          </p:cNvPr>
          <p:cNvSpPr txBox="1"/>
          <p:nvPr/>
        </p:nvSpPr>
        <p:spPr>
          <a:xfrm>
            <a:off x="9511459" y="6657944"/>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Money_Cash.jp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15590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F05BCB-ED37-4D70-BC23-199F888BA9FF}"/>
              </a:ext>
            </a:extLst>
          </p:cNvPr>
          <p:cNvSpPr>
            <a:spLocks noGrp="1"/>
          </p:cNvSpPr>
          <p:nvPr>
            <p:ph type="title"/>
          </p:nvPr>
        </p:nvSpPr>
        <p:spPr/>
        <p:txBody>
          <a:bodyPr/>
          <a:lstStyle/>
          <a:p>
            <a:r>
              <a:rPr lang="en-US" dirty="0"/>
              <a:t>Other children of the parents? </a:t>
            </a:r>
          </a:p>
        </p:txBody>
      </p:sp>
      <p:sp>
        <p:nvSpPr>
          <p:cNvPr id="3" name="Content Placeholder 2">
            <a:extLst>
              <a:ext uri="{FF2B5EF4-FFF2-40B4-BE49-F238E27FC236}">
                <a16:creationId xmlns:a16="http://schemas.microsoft.com/office/drawing/2014/main" xmlns="" id="{A09487B3-1C80-4B4F-9C38-F521E46C258B}"/>
              </a:ext>
            </a:extLst>
          </p:cNvPr>
          <p:cNvSpPr>
            <a:spLocks noGrp="1"/>
          </p:cNvSpPr>
          <p:nvPr>
            <p:ph idx="1"/>
          </p:nvPr>
        </p:nvSpPr>
        <p:spPr/>
        <p:txBody>
          <a:bodyPr>
            <a:normAutofit/>
          </a:bodyPr>
          <a:lstStyle/>
          <a:p>
            <a:r>
              <a:rPr lang="en-US" sz="2000" dirty="0"/>
              <a:t>Parents get credit for other children they have a legal responsibility to support (biological or adopted living in their home)</a:t>
            </a:r>
          </a:p>
          <a:p>
            <a:r>
              <a:rPr lang="en-US" sz="2000" dirty="0"/>
              <a:t>The rule about afterborn children is gone!</a:t>
            </a:r>
          </a:p>
          <a:p>
            <a:pPr lvl="1"/>
            <a:r>
              <a:rPr lang="en-US" sz="2000" dirty="0"/>
              <a:t>C.R.S. 14-10-115(6) This is an adjustment to gross income</a:t>
            </a:r>
          </a:p>
        </p:txBody>
      </p:sp>
    </p:spTree>
    <p:extLst>
      <p:ext uri="{BB962C8B-B14F-4D97-AF65-F5344CB8AC3E}">
        <p14:creationId xmlns:p14="http://schemas.microsoft.com/office/powerpoint/2010/main" val="238006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xmlns="" id="{DA9A1ACB-4ECA-4EAE-AEAB-CE9C8C01EE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6" name="Content Placeholder 5" descr="A picture containing indoor, monitor, top&#10;&#10;Description generated with high confidence">
            <a:extLst>
              <a:ext uri="{FF2B5EF4-FFF2-40B4-BE49-F238E27FC236}">
                <a16:creationId xmlns:a16="http://schemas.microsoft.com/office/drawing/2014/main" xmlns="" id="{EAF69D76-3762-4307-804D-E8E097359F1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5535" b="10196"/>
          <a:stretch/>
        </p:blipFill>
        <p:spPr>
          <a:xfrm>
            <a:off x="20" y="10"/>
            <a:ext cx="12191980" cy="6857989"/>
          </a:xfrm>
          <a:prstGeom prst="rect">
            <a:avLst/>
          </a:prstGeom>
        </p:spPr>
      </p:pic>
      <p:sp>
        <p:nvSpPr>
          <p:cNvPr id="14" name="Freeform 9">
            <a:extLst>
              <a:ext uri="{FF2B5EF4-FFF2-40B4-BE49-F238E27FC236}">
                <a16:creationId xmlns:a16="http://schemas.microsoft.com/office/drawing/2014/main" xmlns="" id="{72319FFA-0E4F-4E0B-BEBA-A9DD4B41A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E823B1D-89F4-4813-91C8-5816AC48D72A}"/>
              </a:ext>
            </a:extLst>
          </p:cNvPr>
          <p:cNvSpPr>
            <a:spLocks noGrp="1"/>
          </p:cNvSpPr>
          <p:nvPr>
            <p:ph type="title"/>
          </p:nvPr>
        </p:nvSpPr>
        <p:spPr>
          <a:xfrm>
            <a:off x="810000" y="447188"/>
            <a:ext cx="4930400" cy="1559412"/>
          </a:xfrm>
        </p:spPr>
        <p:txBody>
          <a:bodyPr vert="horz" lIns="91440" tIns="45720" rIns="91440" bIns="45720" rtlCol="0" anchor="b">
            <a:normAutofit/>
          </a:bodyPr>
          <a:lstStyle/>
          <a:p>
            <a:r>
              <a:rPr lang="en-US" sz="4000" dirty="0"/>
              <a:t>Below the line…..</a:t>
            </a:r>
          </a:p>
        </p:txBody>
      </p:sp>
      <p:sp>
        <p:nvSpPr>
          <p:cNvPr id="4" name="Text Placeholder 3">
            <a:extLst>
              <a:ext uri="{FF2B5EF4-FFF2-40B4-BE49-F238E27FC236}">
                <a16:creationId xmlns:a16="http://schemas.microsoft.com/office/drawing/2014/main" xmlns="" id="{D50CB6C1-FFB9-4305-83AA-9870C4B75A05}"/>
              </a:ext>
            </a:extLst>
          </p:cNvPr>
          <p:cNvSpPr>
            <a:spLocks noGrp="1"/>
          </p:cNvSpPr>
          <p:nvPr>
            <p:ph type="body" sz="half" idx="2"/>
          </p:nvPr>
        </p:nvSpPr>
        <p:spPr>
          <a:xfrm>
            <a:off x="818712" y="2413000"/>
            <a:ext cx="4921688" cy="3997812"/>
          </a:xfrm>
        </p:spPr>
        <p:txBody>
          <a:bodyPr vert="horz" lIns="91440" tIns="45720" rIns="91440" bIns="45720" rtlCol="0" anchor="ctr">
            <a:normAutofit fontScale="92500" lnSpcReduction="10000"/>
          </a:bodyPr>
          <a:lstStyle/>
          <a:p>
            <a:pPr>
              <a:buFont typeface="Wingdings 2" charset="2"/>
              <a:buChar char=""/>
            </a:pPr>
            <a:r>
              <a:rPr lang="en-US" sz="2000" dirty="0"/>
              <a:t>Once you have determined all the items above the line, the legislative formula determines the percentages and the amount that is to be divided between the parents for child support. These amounts are found in the child support table in CRS 14-10-115(7). </a:t>
            </a:r>
          </a:p>
          <a:p>
            <a:pPr>
              <a:buFont typeface="Wingdings 2" charset="2"/>
              <a:buChar char=""/>
            </a:pPr>
            <a:endParaRPr lang="en-US" sz="2000" dirty="0"/>
          </a:p>
          <a:p>
            <a:pPr>
              <a:buFont typeface="Wingdings 2" charset="2"/>
              <a:buChar char=""/>
            </a:pPr>
            <a:r>
              <a:rPr lang="en-US" sz="2000" dirty="0"/>
              <a:t>The items below the line are, mathematically,  simply divided by the percentages determined above, thus they can impact the bottom line amount much more</a:t>
            </a:r>
          </a:p>
          <a:p>
            <a:pPr>
              <a:buFont typeface="Wingdings 2" charset="2"/>
              <a:buChar char=""/>
            </a:pPr>
            <a:endParaRPr lang="en-US" dirty="0"/>
          </a:p>
        </p:txBody>
      </p:sp>
      <p:sp>
        <p:nvSpPr>
          <p:cNvPr id="7" name="TextBox 6">
            <a:extLst>
              <a:ext uri="{FF2B5EF4-FFF2-40B4-BE49-F238E27FC236}">
                <a16:creationId xmlns:a16="http://schemas.microsoft.com/office/drawing/2014/main" xmlns="" id="{4BF6163F-3869-490C-BD17-9060C49DC1B2}"/>
              </a:ext>
            </a:extLst>
          </p:cNvPr>
          <p:cNvSpPr txBox="1"/>
          <p:nvPr/>
        </p:nvSpPr>
        <p:spPr>
          <a:xfrm>
            <a:off x="9511459" y="6657944"/>
            <a:ext cx="26805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iki.maemo.org/Mer">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427833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B7473A-0A32-41B4-AD68-4FD706E88030}"/>
              </a:ext>
            </a:extLst>
          </p:cNvPr>
          <p:cNvSpPr>
            <a:spLocks noGrp="1"/>
          </p:cNvSpPr>
          <p:nvPr>
            <p:ph type="title"/>
          </p:nvPr>
        </p:nvSpPr>
        <p:spPr/>
        <p:txBody>
          <a:bodyPr/>
          <a:lstStyle/>
          <a:p>
            <a:r>
              <a:rPr lang="en-US" dirty="0"/>
              <a:t>Other Expenses</a:t>
            </a:r>
          </a:p>
        </p:txBody>
      </p:sp>
      <p:sp>
        <p:nvSpPr>
          <p:cNvPr id="3" name="Content Placeholder 2">
            <a:extLst>
              <a:ext uri="{FF2B5EF4-FFF2-40B4-BE49-F238E27FC236}">
                <a16:creationId xmlns:a16="http://schemas.microsoft.com/office/drawing/2014/main" xmlns="" id="{1FA6CABF-EE58-42C0-841C-85D33FA3401C}"/>
              </a:ext>
            </a:extLst>
          </p:cNvPr>
          <p:cNvSpPr>
            <a:spLocks noGrp="1"/>
          </p:cNvSpPr>
          <p:nvPr>
            <p:ph idx="1"/>
          </p:nvPr>
        </p:nvSpPr>
        <p:spPr/>
        <p:txBody>
          <a:bodyPr>
            <a:normAutofit fontScale="92500" lnSpcReduction="10000"/>
          </a:bodyPr>
          <a:lstStyle/>
          <a:p>
            <a:r>
              <a:rPr lang="en-US" sz="2000" dirty="0"/>
              <a:t>Child care costs can be added with or without the tax impact depending on your worksheet. Actual costs are added to the worksheet and child support is not “imputed” . </a:t>
            </a:r>
            <a:r>
              <a:rPr lang="en-US" sz="2000" i="1" dirty="0"/>
              <a:t>In Re Mackey</a:t>
            </a:r>
            <a:r>
              <a:rPr lang="en-US" sz="2000" dirty="0"/>
              <a:t> 940 P.2d 1112 (Colo. App 1997) (work related or education related)</a:t>
            </a:r>
          </a:p>
          <a:p>
            <a:r>
              <a:rPr lang="en-US" sz="2000" dirty="0"/>
              <a:t>Health insurance-child’s portion only</a:t>
            </a:r>
          </a:p>
          <a:p>
            <a:r>
              <a:rPr lang="en-US" sz="2000" dirty="0"/>
              <a:t>Extraordinary medical</a:t>
            </a:r>
          </a:p>
          <a:p>
            <a:r>
              <a:rPr lang="en-US" sz="2000" dirty="0"/>
              <a:t>Extraordinary other expenses (reasonable and necessary standard such as private school, transportation)</a:t>
            </a:r>
          </a:p>
          <a:p>
            <a:r>
              <a:rPr lang="en-US" sz="2000" dirty="0"/>
              <a:t>Items that might reduce need of the child (example: income of the child, SSI received by the child or SSDI derivative received by the “custodial parent” on behalf of their own disability)</a:t>
            </a:r>
          </a:p>
          <a:p>
            <a:endParaRPr lang="en-US" dirty="0"/>
          </a:p>
        </p:txBody>
      </p:sp>
    </p:spTree>
    <p:extLst>
      <p:ext uri="{BB962C8B-B14F-4D97-AF65-F5344CB8AC3E}">
        <p14:creationId xmlns:p14="http://schemas.microsoft.com/office/powerpoint/2010/main" val="937027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816</TotalTime>
  <Words>1000</Words>
  <Application>Microsoft Office PowerPoint</Application>
  <PresentationFormat>Custom</PresentationFormat>
  <Paragraphs>91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Quotable</vt:lpstr>
      <vt:lpstr>Child Support Worksheets and Working with County Child Support</vt:lpstr>
      <vt:lpstr>How Do These Cases Start</vt:lpstr>
      <vt:lpstr>Parentage and Why Does It Matter? </vt:lpstr>
      <vt:lpstr>Child Support Guideline Worksheet (GWS)</vt:lpstr>
      <vt:lpstr>Start with Gross Income </vt:lpstr>
      <vt:lpstr>Other GWS entries that affect parent’s incomes….</vt:lpstr>
      <vt:lpstr>Other children of the parents? </vt:lpstr>
      <vt:lpstr>Below the line…..</vt:lpstr>
      <vt:lpstr>Other Expenses</vt:lpstr>
      <vt:lpstr>Deviation…….</vt:lpstr>
      <vt:lpstr>Other Common Support Issues</vt:lpstr>
      <vt:lpstr>WORKING WITH  CHILD SUPPORT SERVICES </vt:lpstr>
      <vt:lpstr>Why Child Support Services?</vt:lpstr>
      <vt:lpstr>How to work with CSS</vt:lpstr>
      <vt:lpstr>Administrative Remedies</vt:lpstr>
      <vt:lpstr>Resources </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Support Guideline Worksheet</dc:title>
  <dc:creator>Keane, Kelly S. - CAO Asst City Attorney - Assoc</dc:creator>
  <cp:lastModifiedBy>melissa</cp:lastModifiedBy>
  <cp:revision>29</cp:revision>
  <dcterms:created xsi:type="dcterms:W3CDTF">2018-12-27T22:08:03Z</dcterms:created>
  <dcterms:modified xsi:type="dcterms:W3CDTF">2019-01-24T21:31:22Z</dcterms:modified>
</cp:coreProperties>
</file>